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20"/>
  </p:notesMasterIdLst>
  <p:sldIdLst>
    <p:sldId id="256" r:id="rId2"/>
    <p:sldId id="258" r:id="rId3"/>
    <p:sldId id="260" r:id="rId4"/>
    <p:sldId id="275" r:id="rId5"/>
    <p:sldId id="262" r:id="rId6"/>
    <p:sldId id="274" r:id="rId7"/>
    <p:sldId id="276" r:id="rId8"/>
    <p:sldId id="266" r:id="rId9"/>
    <p:sldId id="265" r:id="rId10"/>
    <p:sldId id="267" r:id="rId11"/>
    <p:sldId id="269" r:id="rId12"/>
    <p:sldId id="268" r:id="rId13"/>
    <p:sldId id="273" r:id="rId14"/>
    <p:sldId id="271" r:id="rId15"/>
    <p:sldId id="261" r:id="rId16"/>
    <p:sldId id="264" r:id="rId17"/>
    <p:sldId id="259"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0"/>
    <a:srgbClr val="E50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1"/>
    <p:restoredTop sz="73719"/>
  </p:normalViewPr>
  <p:slideViewPr>
    <p:cSldViewPr snapToGrid="0">
      <p:cViewPr varScale="1">
        <p:scale>
          <a:sx n="85" d="100"/>
          <a:sy n="85"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776C7-774F-284E-9413-6F65DD74F2B1}"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C10A3-9192-0641-BE3B-A545CC59A8E2}" type="slidenum">
              <a:rPr lang="en-US" smtClean="0"/>
              <a:t>‹#›</a:t>
            </a:fld>
            <a:endParaRPr lang="en-US"/>
          </a:p>
        </p:txBody>
      </p:sp>
    </p:spTree>
    <p:extLst>
      <p:ext uri="{BB962C8B-B14F-4D97-AF65-F5344CB8AC3E}">
        <p14:creationId xmlns:p14="http://schemas.microsoft.com/office/powerpoint/2010/main" val="190426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a:t>
            </a:fld>
            <a:endParaRPr lang="en-US"/>
          </a:p>
        </p:txBody>
      </p:sp>
    </p:spTree>
    <p:extLst>
      <p:ext uri="{BB962C8B-B14F-4D97-AF65-F5344CB8AC3E}">
        <p14:creationId xmlns:p14="http://schemas.microsoft.com/office/powerpoint/2010/main" val="62984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Train each candidate model on the training set using appropriate hyperparameters and model configurations.</a:t>
            </a:r>
          </a:p>
          <a:p>
            <a:pPr algn="l">
              <a:buFont typeface="Arial" panose="020B0604020202020204" pitchFamily="34" charset="0"/>
              <a:buChar char="•"/>
            </a:pPr>
            <a:r>
              <a:rPr lang="en-HK" b="0" i="0" dirty="0">
                <a:solidFill>
                  <a:srgbClr val="000000"/>
                </a:solidFill>
                <a:effectLst/>
                <a:latin typeface="-apple-system"/>
              </a:rPr>
              <a:t>Evaluate the performance of each model on the testing set using the selected evaluation metrics. This helps you assess how well each model generalizes to unseen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Choose appropriate evaluation metrics based on the nature of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classification tasks, common metrics include accuracy, precision, recall, F1-score, and area under the ROC curve (AUC-ROC).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regression tasks, metrics such as mean squared error (MSE), mean absolute error (MAE), and R-squared can be used.</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10</a:t>
            </a:fld>
            <a:endParaRPr lang="en-US"/>
          </a:p>
        </p:txBody>
      </p:sp>
    </p:spTree>
    <p:extLst>
      <p:ext uri="{BB962C8B-B14F-4D97-AF65-F5344CB8AC3E}">
        <p14:creationId xmlns:p14="http://schemas.microsoft.com/office/powerpoint/2010/main" val="1687458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Compare the performance of different models based on the evaluation metrics. Consider both the overall performance and the specific requirements of your problem. For example, if interpretability is important, you may prefer a simpler model even if its performance is slightly lower.</a:t>
            </a:r>
          </a:p>
          <a:p>
            <a:pPr algn="l">
              <a:buFont typeface="Arial" panose="020B0604020202020204" pitchFamily="34" charset="0"/>
              <a:buChar char="•"/>
            </a:pPr>
            <a:endParaRPr lang="en-HK"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HK" b="0" i="0" dirty="0">
                <a:solidFill>
                  <a:srgbClr val="000000"/>
                </a:solidFill>
                <a:effectLst/>
                <a:latin typeface="-apple-system"/>
              </a:rPr>
              <a:t>Based on the performance comparison, select one or a few models that exhibit better performance on the evaluation metrics and align with your goals and requirements. These models are considered promising candidates.</a:t>
            </a:r>
          </a:p>
          <a:p>
            <a:pPr algn="l">
              <a:buFont typeface="Arial" panose="020B0604020202020204" pitchFamily="34" charset="0"/>
              <a:buChar char="•"/>
            </a:pPr>
            <a:endParaRPr lang="en-HK"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11</a:t>
            </a:fld>
            <a:endParaRPr lang="en-US"/>
          </a:p>
        </p:txBody>
      </p:sp>
    </p:spTree>
    <p:extLst>
      <p:ext uri="{BB962C8B-B14F-4D97-AF65-F5344CB8AC3E}">
        <p14:creationId xmlns:p14="http://schemas.microsoft.com/office/powerpoint/2010/main" val="491746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Take the selected promising models and validate them using a separate validation dataset or cross-validation. This step helps to assess the final model's generalization performance and ensure that it performs well on unseen data.</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12</a:t>
            </a:fld>
            <a:endParaRPr lang="en-US"/>
          </a:p>
        </p:txBody>
      </p:sp>
    </p:spTree>
    <p:extLst>
      <p:ext uri="{BB962C8B-B14F-4D97-AF65-F5344CB8AC3E}">
        <p14:creationId xmlns:p14="http://schemas.microsoft.com/office/powerpoint/2010/main" val="225552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Based on the validation results, select the final model that performs well on the validation dataset or demonstrates consistent performance across cross-validation folds. Consider factors such as overall performance, interpretability, complexity, and any other relevant considerations.</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13</a:t>
            </a:fld>
            <a:endParaRPr lang="en-US"/>
          </a:p>
        </p:txBody>
      </p:sp>
    </p:spTree>
    <p:extLst>
      <p:ext uri="{BB962C8B-B14F-4D97-AF65-F5344CB8AC3E}">
        <p14:creationId xmlns:p14="http://schemas.microsoft.com/office/powerpoint/2010/main" val="282540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14</a:t>
            </a:fld>
            <a:endParaRPr lang="en-US"/>
          </a:p>
        </p:txBody>
      </p:sp>
    </p:spTree>
    <p:extLst>
      <p:ext uri="{BB962C8B-B14F-4D97-AF65-F5344CB8AC3E}">
        <p14:creationId xmlns:p14="http://schemas.microsoft.com/office/powerpoint/2010/main" val="1437676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https://</a:t>
            </a:r>
            <a:r>
              <a:rPr lang="en-US" altLang="zh-CN" dirty="0" err="1"/>
              <a:t>www.ajconline.org</a:t>
            </a:r>
            <a:r>
              <a:rPr lang="en-US" altLang="zh-CN" dirty="0"/>
              <a:t>/article/0002-9149(89)90524-9/pdf</a:t>
            </a:r>
          </a:p>
          <a:p>
            <a:r>
              <a:rPr lang="zh-CN" altLang="en-US" dirty="0"/>
              <a:t> </a:t>
            </a:r>
            <a:r>
              <a:rPr lang="en-HK" b="1" dirty="0">
                <a:solidFill>
                  <a:srgbClr val="000000"/>
                </a:solidFill>
                <a:effectLst/>
              </a:rPr>
              <a:t>Abstract</a:t>
            </a:r>
          </a:p>
          <a:p>
            <a:r>
              <a:rPr lang="en-HK" dirty="0">
                <a:effectLst/>
              </a:rPr>
              <a:t>A new discriminant function model for estimating probabilities of angiographic coronary disease was tested for reliability and clinical utility in 3 patient test groups. This model, derived from the clinical and </a:t>
            </a:r>
            <a:r>
              <a:rPr lang="en-HK" dirty="0" err="1">
                <a:effectLst/>
              </a:rPr>
              <a:t>noninvasive</a:t>
            </a:r>
            <a:r>
              <a:rPr lang="en-HK" dirty="0">
                <a:effectLst/>
              </a:rPr>
              <a:t> test results of 303 patients under-going angiography at the Cleveland Clink in Cleveland, Ohio, was applied to a group of 425 patients undergoing angiography at the Hungarian Institute of Cardiology in Budapest, Hungary (disease prevalence 38%); 200 patients undergoing angiography at the Veterans Administration Medical </a:t>
            </a:r>
            <a:r>
              <a:rPr lang="en-HK" dirty="0" err="1">
                <a:effectLst/>
              </a:rPr>
              <a:t>Center</a:t>
            </a:r>
            <a:r>
              <a:rPr lang="en-HK" dirty="0">
                <a:effectLst/>
              </a:rPr>
              <a:t> in Long Beach, California (disease prevalence 75%); and 143 such patients from the University Hospitals in Zurich and Basel, Switzerland (disease prevalence 84%). The probabilities that resulted from the application of the Cleveland algorithm were compared with those derived by applying a Bayesian algorithm derived from published medical studies called CADENZA to the same 3 patient test groups. Both algorithms overpredicted the probability of disease at the Hungarian and American </a:t>
            </a:r>
            <a:r>
              <a:rPr lang="en-HK" dirty="0" err="1">
                <a:effectLst/>
              </a:rPr>
              <a:t>centers</a:t>
            </a:r>
            <a:r>
              <a:rPr lang="en-HK" dirty="0">
                <a:effectLst/>
              </a:rPr>
              <a:t>. Overprediction was more pronounced with the use of CADENZA (average overestimation 16 vs 10% and 11 vs 5%, p &lt; 0.001). In the Swiss group, the discriminant function underestimated (by 7%) and CADENZA slightly overestimated (by 2%) disease probability. Clinical utility, assessed as the percentage of patients correctly classified, was modestly superior for the new discriminant function as compared with CADENZA in the Hungarian group and similar in the American and Swiss groups. It was concluded that coronary disease probabilities derived from discriminant functions are reliable and clinically useful when applied to patients with chest pain syndromes and intermediate disease prevalence.</a:t>
            </a:r>
          </a:p>
          <a:p>
            <a:pPr algn="l"/>
            <a:br>
              <a:rPr lang="en-HK" b="0" i="0" dirty="0">
                <a:solidFill>
                  <a:srgbClr val="505050"/>
                </a:solidFill>
                <a:effectLst/>
                <a:latin typeface="Helvetica" pitchFamily="2" charset="0"/>
              </a:rPr>
            </a:br>
            <a:endParaRPr lang="en-HK" b="0" i="0" dirty="0">
              <a:solidFill>
                <a:srgbClr val="50505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15</a:t>
            </a:fld>
            <a:endParaRPr lang="en-US"/>
          </a:p>
        </p:txBody>
      </p:sp>
    </p:spTree>
    <p:extLst>
      <p:ext uri="{BB962C8B-B14F-4D97-AF65-F5344CB8AC3E}">
        <p14:creationId xmlns:p14="http://schemas.microsoft.com/office/powerpoint/2010/main" val="2315743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17</a:t>
            </a:fld>
            <a:endParaRPr lang="en-US"/>
          </a:p>
        </p:txBody>
      </p:sp>
    </p:spTree>
    <p:extLst>
      <p:ext uri="{BB962C8B-B14F-4D97-AF65-F5344CB8AC3E}">
        <p14:creationId xmlns:p14="http://schemas.microsoft.com/office/powerpoint/2010/main" val="170145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18</a:t>
            </a:fld>
            <a:endParaRPr lang="en-US"/>
          </a:p>
        </p:txBody>
      </p:sp>
    </p:spTree>
    <p:extLst>
      <p:ext uri="{BB962C8B-B14F-4D97-AF65-F5344CB8AC3E}">
        <p14:creationId xmlns:p14="http://schemas.microsoft.com/office/powerpoint/2010/main" val="199100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2</a:t>
            </a:fld>
            <a:endParaRPr lang="en-US"/>
          </a:p>
        </p:txBody>
      </p:sp>
    </p:spTree>
    <p:extLst>
      <p:ext uri="{BB962C8B-B14F-4D97-AF65-F5344CB8AC3E}">
        <p14:creationId xmlns:p14="http://schemas.microsoft.com/office/powerpoint/2010/main" val="95850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a:t>
            </a:fld>
            <a:endParaRPr lang="en-US"/>
          </a:p>
        </p:txBody>
      </p:sp>
    </p:spTree>
    <p:extLst>
      <p:ext uri="{BB962C8B-B14F-4D97-AF65-F5344CB8AC3E}">
        <p14:creationId xmlns:p14="http://schemas.microsoft.com/office/powerpoint/2010/main" val="325868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E60000"/>
              </a:solidFill>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4</a:t>
            </a:fld>
            <a:endParaRPr lang="en-US"/>
          </a:p>
        </p:txBody>
      </p:sp>
    </p:spTree>
    <p:extLst>
      <p:ext uri="{BB962C8B-B14F-4D97-AF65-F5344CB8AC3E}">
        <p14:creationId xmlns:p14="http://schemas.microsoft.com/office/powerpoint/2010/main" val="160987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5</a:t>
            </a:fld>
            <a:endParaRPr lang="en-US"/>
          </a:p>
        </p:txBody>
      </p:sp>
    </p:spTree>
    <p:extLst>
      <p:ext uri="{BB962C8B-B14F-4D97-AF65-F5344CB8AC3E}">
        <p14:creationId xmlns:p14="http://schemas.microsoft.com/office/powerpoint/2010/main" val="95369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strong correlation between numerical attributes</a:t>
            </a:r>
          </a:p>
        </p:txBody>
      </p:sp>
      <p:sp>
        <p:nvSpPr>
          <p:cNvPr id="4" name="Slide Number Placeholder 3"/>
          <p:cNvSpPr>
            <a:spLocks noGrp="1"/>
          </p:cNvSpPr>
          <p:nvPr>
            <p:ph type="sldNum" sz="quarter" idx="5"/>
          </p:nvPr>
        </p:nvSpPr>
        <p:spPr/>
        <p:txBody>
          <a:bodyPr/>
          <a:lstStyle/>
          <a:p>
            <a:fld id="{850C10A3-9192-0641-BE3B-A545CC59A8E2}" type="slidenum">
              <a:rPr lang="en-US" smtClean="0"/>
              <a:t>6</a:t>
            </a:fld>
            <a:endParaRPr lang="en-US"/>
          </a:p>
        </p:txBody>
      </p:sp>
    </p:spTree>
    <p:extLst>
      <p:ext uri="{BB962C8B-B14F-4D97-AF65-F5344CB8AC3E}">
        <p14:creationId xmlns:p14="http://schemas.microsoft.com/office/powerpoint/2010/main" val="61491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strong correlation between numerical attributes nor with the output.</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7</a:t>
            </a:fld>
            <a:endParaRPr lang="en-US"/>
          </a:p>
        </p:txBody>
      </p:sp>
    </p:spTree>
    <p:extLst>
      <p:ext uri="{BB962C8B-B14F-4D97-AF65-F5344CB8AC3E}">
        <p14:creationId xmlns:p14="http://schemas.microsoft.com/office/powerpoint/2010/main" val="94695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Choose a Suitable Algorithm: Select an appropriate data mining algorithm based on the problem at hand, the characteristics of the dataset, and your goals. Some algorithms that can handle mixed attribute types include decision trees, random forests, Naive Bayes classifiers, and ensemble methods like Gradient Boosting and AdaBoost.</a:t>
            </a:r>
          </a:p>
          <a:p>
            <a:pPr algn="l">
              <a:buFont typeface="Arial" panose="020B0604020202020204" pitchFamily="34" charset="0"/>
              <a:buChar char="•"/>
            </a:pPr>
            <a:r>
              <a:rPr lang="en-HK" b="0" i="0" dirty="0">
                <a:solidFill>
                  <a:srgbClr val="000000"/>
                </a:solidFill>
                <a:effectLst/>
                <a:latin typeface="-apple-system"/>
              </a:rPr>
              <a:t>Train the Model: Split the dataset into training and testing sets. Use the training set to train the chosen model on the data.</a:t>
            </a:r>
          </a:p>
          <a:p>
            <a:pPr algn="l">
              <a:buFont typeface="Arial" panose="020B0604020202020204" pitchFamily="34" charset="0"/>
              <a:buChar char="•"/>
            </a:pPr>
            <a:r>
              <a:rPr lang="en-HK" b="0" i="0" dirty="0">
                <a:solidFill>
                  <a:srgbClr val="000000"/>
                </a:solidFill>
                <a:effectLst/>
                <a:latin typeface="-apple-system"/>
              </a:rPr>
              <a:t>Evaluate the Model: Use the testing set to evaluate the performance of the trained model. Calculate appropriate evaluation metrics such as accuracy, precision, recall, F1-score, or area under the ROC curve (AUC-ROC) based on the problem type.</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8</a:t>
            </a:fld>
            <a:endParaRPr lang="en-US"/>
          </a:p>
        </p:txBody>
      </p:sp>
    </p:spTree>
    <p:extLst>
      <p:ext uri="{BB962C8B-B14F-4D97-AF65-F5344CB8AC3E}">
        <p14:creationId xmlns:p14="http://schemas.microsoft.com/office/powerpoint/2010/main" val="411486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9</a:t>
            </a:fld>
            <a:endParaRPr lang="en-US"/>
          </a:p>
        </p:txBody>
      </p:sp>
    </p:spTree>
    <p:extLst>
      <p:ext uri="{BB962C8B-B14F-4D97-AF65-F5344CB8AC3E}">
        <p14:creationId xmlns:p14="http://schemas.microsoft.com/office/powerpoint/2010/main" val="3965160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11/15/23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638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518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4052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0438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814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92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2709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2886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68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5582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11/15/23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72036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11/15/23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6767934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harcourthealth.com/dr-jeffrey-morgan-gives-an-overview-of-heart-failure-symptoms-causes-and-treatment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2007.02854.pdf"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en.wikipedia.org/wiki/Myocardial_infarction"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erson holding his chest and heart attack&#10;&#10;Description automatically generated">
            <a:extLst>
              <a:ext uri="{FF2B5EF4-FFF2-40B4-BE49-F238E27FC236}">
                <a16:creationId xmlns:a16="http://schemas.microsoft.com/office/drawing/2014/main" id="{7B6C01D8-AE90-332A-C942-F5D8A491C2E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98"/>
          <a:stretch/>
        </p:blipFill>
        <p:spPr>
          <a:xfrm>
            <a:off x="1" y="-2"/>
            <a:ext cx="12191999" cy="6857990"/>
          </a:xfrm>
          <a:prstGeom prst="rect">
            <a:avLst/>
          </a:prstGeom>
        </p:spPr>
      </p:pic>
      <p:sp>
        <p:nvSpPr>
          <p:cNvPr id="32" name="Rectangle 3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F579B5-1907-1BF5-8150-D3D7D1D8D512}"/>
              </a:ext>
            </a:extLst>
          </p:cNvPr>
          <p:cNvSpPr>
            <a:spLocks noGrp="1"/>
          </p:cNvSpPr>
          <p:nvPr>
            <p:ph type="ctrTitle"/>
          </p:nvPr>
        </p:nvSpPr>
        <p:spPr>
          <a:xfrm>
            <a:off x="758952" y="1143000"/>
            <a:ext cx="4572000" cy="2984701"/>
          </a:xfrm>
        </p:spPr>
        <p:txBody>
          <a:bodyPr anchor="b">
            <a:normAutofit fontScale="90000"/>
          </a:bodyPr>
          <a:lstStyle/>
          <a:p>
            <a:r>
              <a:rPr lang="en-US" altLang="zh-CN" sz="6000" dirty="0">
                <a:solidFill>
                  <a:srgbClr val="FFFFFF"/>
                </a:solidFill>
              </a:rPr>
              <a:t>Exploratory</a:t>
            </a:r>
            <a:r>
              <a:rPr lang="zh-CN" altLang="en-US" sz="6000" dirty="0">
                <a:solidFill>
                  <a:srgbClr val="FFFFFF"/>
                </a:solidFill>
              </a:rPr>
              <a:t> </a:t>
            </a:r>
            <a:r>
              <a:rPr lang="en-US" altLang="zh-CN" sz="6000" dirty="0">
                <a:solidFill>
                  <a:srgbClr val="FFFFFF"/>
                </a:solidFill>
              </a:rPr>
              <a:t>Data</a:t>
            </a:r>
            <a:r>
              <a:rPr lang="zh-CN" altLang="en-US" sz="6000" dirty="0">
                <a:solidFill>
                  <a:srgbClr val="FFFFFF"/>
                </a:solidFill>
              </a:rPr>
              <a:t> </a:t>
            </a:r>
            <a:r>
              <a:rPr lang="en-US" altLang="zh-CN" sz="6000" dirty="0">
                <a:solidFill>
                  <a:srgbClr val="FFFFFF"/>
                </a:solidFill>
              </a:rPr>
              <a:t>Analysis</a:t>
            </a:r>
            <a:r>
              <a:rPr lang="zh-CN" altLang="en-US" sz="6000" dirty="0">
                <a:solidFill>
                  <a:srgbClr val="FFFFFF"/>
                </a:solidFill>
              </a:rPr>
              <a:t> </a:t>
            </a:r>
            <a:r>
              <a:rPr lang="en-US" altLang="zh-CN" sz="6000" dirty="0">
                <a:solidFill>
                  <a:srgbClr val="FFFFFF"/>
                </a:solidFill>
              </a:rPr>
              <a:t>and</a:t>
            </a:r>
            <a:r>
              <a:rPr lang="zh-CN" altLang="en-US" sz="6000" dirty="0">
                <a:solidFill>
                  <a:srgbClr val="FFFFFF"/>
                </a:solidFill>
              </a:rPr>
              <a:t> </a:t>
            </a:r>
            <a:r>
              <a:rPr lang="en-US" altLang="zh-CN" sz="6000" dirty="0">
                <a:solidFill>
                  <a:srgbClr val="FFFFFF"/>
                </a:solidFill>
              </a:rPr>
              <a:t>Prediction</a:t>
            </a:r>
            <a:r>
              <a:rPr lang="zh-CN" altLang="en-US" sz="6000" dirty="0">
                <a:solidFill>
                  <a:srgbClr val="FFFFFF"/>
                </a:solidFill>
              </a:rPr>
              <a:t>  </a:t>
            </a:r>
            <a:r>
              <a:rPr lang="en-US" altLang="zh-CN" sz="6000" dirty="0">
                <a:solidFill>
                  <a:srgbClr val="FFFFFF"/>
                </a:solidFill>
              </a:rPr>
              <a:t>on</a:t>
            </a:r>
            <a:r>
              <a:rPr lang="zh-CN" altLang="en-US" sz="6000" dirty="0">
                <a:solidFill>
                  <a:srgbClr val="FFFFFF"/>
                </a:solidFill>
              </a:rPr>
              <a:t> </a:t>
            </a:r>
            <a:r>
              <a:rPr lang="en-US" altLang="zh-CN" sz="6000" dirty="0">
                <a:solidFill>
                  <a:srgbClr val="FF0000"/>
                </a:solidFill>
              </a:rPr>
              <a:t>Heart</a:t>
            </a:r>
            <a:r>
              <a:rPr lang="zh-CN" altLang="en-US" sz="6000" dirty="0">
                <a:solidFill>
                  <a:srgbClr val="FF0000"/>
                </a:solidFill>
              </a:rPr>
              <a:t> </a:t>
            </a:r>
            <a:r>
              <a:rPr lang="en-US" altLang="zh-CN" sz="6000" dirty="0">
                <a:solidFill>
                  <a:srgbClr val="FF0000"/>
                </a:solidFill>
              </a:rPr>
              <a:t>Attack</a:t>
            </a:r>
            <a:endParaRPr lang="en-US" sz="6000" dirty="0">
              <a:solidFill>
                <a:srgbClr val="FF0000"/>
              </a:solidFill>
            </a:endParaRPr>
          </a:p>
        </p:txBody>
      </p:sp>
      <p:sp>
        <p:nvSpPr>
          <p:cNvPr id="3" name="Subtitle 2">
            <a:extLst>
              <a:ext uri="{FF2B5EF4-FFF2-40B4-BE49-F238E27FC236}">
                <a16:creationId xmlns:a16="http://schemas.microsoft.com/office/drawing/2014/main" id="{4560331C-E9C2-19AB-0E38-D3BCD34E75F6}"/>
              </a:ext>
            </a:extLst>
          </p:cNvPr>
          <p:cNvSpPr>
            <a:spLocks noGrp="1"/>
          </p:cNvSpPr>
          <p:nvPr>
            <p:ph type="subTitle" idx="1"/>
          </p:nvPr>
        </p:nvSpPr>
        <p:spPr>
          <a:xfrm>
            <a:off x="758952" y="4452109"/>
            <a:ext cx="4571999" cy="2155191"/>
          </a:xfrm>
        </p:spPr>
        <p:txBody>
          <a:bodyPr>
            <a:normAutofit fontScale="62500" lnSpcReduction="20000"/>
          </a:bodyPr>
          <a:lstStyle/>
          <a:p>
            <a:endParaRPr lang="en-US" altLang="zh-CN" dirty="0">
              <a:solidFill>
                <a:srgbClr val="FFFFFF"/>
              </a:solidFill>
            </a:endParaRPr>
          </a:p>
          <a:p>
            <a:r>
              <a:rPr lang="en-US" altLang="zh-CN" sz="2900" b="1" dirty="0">
                <a:solidFill>
                  <a:srgbClr val="FFFFFF"/>
                </a:solidFill>
              </a:rPr>
              <a:t>AMS6001</a:t>
            </a:r>
            <a:r>
              <a:rPr lang="zh-CN" altLang="en-US" sz="2900" b="1" dirty="0">
                <a:solidFill>
                  <a:srgbClr val="FFFFFF"/>
                </a:solidFill>
              </a:rPr>
              <a:t> </a:t>
            </a:r>
            <a:r>
              <a:rPr lang="en-US" altLang="zh-CN" sz="2900" b="1" dirty="0">
                <a:solidFill>
                  <a:srgbClr val="FFFFFF"/>
                </a:solidFill>
              </a:rPr>
              <a:t>Group</a:t>
            </a:r>
            <a:r>
              <a:rPr lang="zh-CN" altLang="en-US" sz="2900" b="1" dirty="0">
                <a:solidFill>
                  <a:srgbClr val="FFFFFF"/>
                </a:solidFill>
              </a:rPr>
              <a:t> </a:t>
            </a:r>
            <a:r>
              <a:rPr lang="en-US" altLang="zh-CN" sz="2900" b="1" dirty="0">
                <a:solidFill>
                  <a:srgbClr val="FFFFFF"/>
                </a:solidFill>
              </a:rPr>
              <a:t>Project</a:t>
            </a:r>
            <a:r>
              <a:rPr lang="zh-CN" altLang="en-US" sz="2900" b="1" dirty="0">
                <a:solidFill>
                  <a:srgbClr val="FFFFFF"/>
                </a:solidFill>
              </a:rPr>
              <a:t> </a:t>
            </a:r>
            <a:r>
              <a:rPr lang="en-US" altLang="zh-CN" sz="2900" b="1" dirty="0">
                <a:solidFill>
                  <a:srgbClr val="FFFFFF"/>
                </a:solidFill>
              </a:rPr>
              <a:t>(</a:t>
            </a:r>
            <a:r>
              <a:rPr lang="en-US" sz="2900" b="1" dirty="0">
                <a:solidFill>
                  <a:srgbClr val="FFFFFF"/>
                </a:solidFill>
              </a:rPr>
              <a:t>Group</a:t>
            </a:r>
            <a:r>
              <a:rPr lang="zh-CN" altLang="en-US" sz="2900" b="1" dirty="0">
                <a:solidFill>
                  <a:srgbClr val="FFFFFF"/>
                </a:solidFill>
              </a:rPr>
              <a:t> </a:t>
            </a:r>
            <a:r>
              <a:rPr lang="en-US" altLang="zh-CN" sz="2900" b="1" dirty="0">
                <a:solidFill>
                  <a:srgbClr val="FFFFFF"/>
                </a:solidFill>
              </a:rPr>
              <a:t>2)</a:t>
            </a:r>
          </a:p>
          <a:p>
            <a:endParaRPr lang="en-HK" altLang="zh-CN" dirty="0">
              <a:solidFill>
                <a:srgbClr val="FFFFFF"/>
              </a:solidFill>
            </a:endParaRPr>
          </a:p>
          <a:p>
            <a:r>
              <a:rPr lang="en-US" altLang="zh-CN" sz="1900" dirty="0">
                <a:solidFill>
                  <a:srgbClr val="FFFFFF"/>
                </a:solidFill>
              </a:rPr>
              <a:t>FUNG</a:t>
            </a:r>
            <a:r>
              <a:rPr lang="zh-CN" altLang="en-US" sz="1900" dirty="0">
                <a:solidFill>
                  <a:srgbClr val="FFFFFF"/>
                </a:solidFill>
              </a:rPr>
              <a:t> </a:t>
            </a:r>
            <a:r>
              <a:rPr lang="en-US" altLang="zh-CN" sz="1900" dirty="0">
                <a:solidFill>
                  <a:srgbClr val="FFFFFF"/>
                </a:solidFill>
              </a:rPr>
              <a:t>Kam</a:t>
            </a:r>
            <a:r>
              <a:rPr lang="zh-CN" altLang="en-US" sz="1900" dirty="0">
                <a:solidFill>
                  <a:srgbClr val="FFFFFF"/>
                </a:solidFill>
              </a:rPr>
              <a:t> </a:t>
            </a:r>
            <a:r>
              <a:rPr lang="en-US" altLang="zh-CN" sz="1900" dirty="0">
                <a:solidFill>
                  <a:srgbClr val="FFFFFF"/>
                </a:solidFill>
              </a:rPr>
              <a:t>Man</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a:t>
            </a:r>
            <a:r>
              <a:rPr lang="zh-CN" altLang="en-US" sz="1900" dirty="0">
                <a:solidFill>
                  <a:srgbClr val="FFFFFF"/>
                </a:solidFill>
              </a:rPr>
              <a:t>馮錦文</a:t>
            </a:r>
            <a:endParaRPr lang="en-HK" altLang="zh-CN" sz="1900" dirty="0">
              <a:solidFill>
                <a:srgbClr val="FFFFFF"/>
              </a:solidFill>
            </a:endParaRPr>
          </a:p>
          <a:p>
            <a:r>
              <a:rPr lang="en-US" altLang="zh-CN" sz="1900" dirty="0">
                <a:solidFill>
                  <a:srgbClr val="FFFFFF"/>
                </a:solidFill>
              </a:rPr>
              <a:t>LIU</a:t>
            </a:r>
            <a:r>
              <a:rPr lang="zh-CN" altLang="en-US" sz="1900" dirty="0">
                <a:solidFill>
                  <a:srgbClr val="FFFFFF"/>
                </a:solidFill>
              </a:rPr>
              <a:t> </a:t>
            </a:r>
            <a:r>
              <a:rPr lang="en-US" altLang="zh-CN" sz="1900" dirty="0">
                <a:solidFill>
                  <a:srgbClr val="FFFFFF"/>
                </a:solidFill>
              </a:rPr>
              <a:t>Tong</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劉通</a:t>
            </a:r>
            <a:endParaRPr lang="en-HK" altLang="zh-CN" sz="1900" dirty="0">
              <a:solidFill>
                <a:srgbClr val="FFFFFF"/>
              </a:solidFill>
            </a:endParaRPr>
          </a:p>
          <a:p>
            <a:r>
              <a:rPr lang="en-US" altLang="zh-CN" sz="1900" dirty="0">
                <a:solidFill>
                  <a:srgbClr val="FFFFFF"/>
                </a:solidFill>
              </a:rPr>
              <a:t>TIAN</a:t>
            </a:r>
            <a:r>
              <a:rPr lang="zh-CN" altLang="en-US" sz="1900" dirty="0">
                <a:solidFill>
                  <a:srgbClr val="FFFFFF"/>
                </a:solidFill>
              </a:rPr>
              <a:t> </a:t>
            </a:r>
            <a:r>
              <a:rPr lang="en-US" altLang="zh-CN" sz="1900" dirty="0" err="1">
                <a:solidFill>
                  <a:srgbClr val="FFFFFF"/>
                </a:solidFill>
              </a:rPr>
              <a:t>Donghao</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田冬皓</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XIAO</a:t>
            </a:r>
            <a:r>
              <a:rPr lang="zh-CN" altLang="en-US" sz="1900" dirty="0">
                <a:solidFill>
                  <a:srgbClr val="FFFFFF"/>
                </a:solidFill>
              </a:rPr>
              <a:t> </a:t>
            </a:r>
            <a:r>
              <a:rPr lang="en-US" altLang="zh-CN" sz="1900" dirty="0">
                <a:solidFill>
                  <a:srgbClr val="FFFFFF"/>
                </a:solidFill>
              </a:rPr>
              <a:t>Xin</a:t>
            </a:r>
            <a:r>
              <a:rPr lang="zh-CN" altLang="en-US" sz="1900" dirty="0">
                <a:solidFill>
                  <a:srgbClr val="FFFFFF"/>
                </a:solidFill>
              </a:rPr>
              <a:t> </a:t>
            </a:r>
            <a:r>
              <a:rPr lang="en-US" altLang="zh-CN" sz="1900" dirty="0">
                <a:solidFill>
                  <a:srgbClr val="FFFFFF"/>
                </a:solidFill>
              </a:rPr>
              <a:t>/</a:t>
            </a:r>
            <a:r>
              <a:rPr lang="zh-TW" altLang="en-US" sz="1900" dirty="0">
                <a:solidFill>
                  <a:srgbClr val="FFFFFF"/>
                </a:solidFill>
              </a:rPr>
              <a:t> 肖鑫</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HE</a:t>
            </a:r>
            <a:r>
              <a:rPr lang="zh-CN" altLang="en-US" sz="1900" dirty="0">
                <a:solidFill>
                  <a:srgbClr val="FFFFFF"/>
                </a:solidFill>
              </a:rPr>
              <a:t> </a:t>
            </a:r>
            <a:r>
              <a:rPr lang="en-US" altLang="zh-CN" sz="1900" dirty="0">
                <a:solidFill>
                  <a:srgbClr val="FFFFFF"/>
                </a:solidFill>
              </a:rPr>
              <a:t>Xiaoxiao</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何瀟瀟</a:t>
            </a:r>
            <a:endParaRPr lang="en-US" altLang="zh-CN" sz="1900" dirty="0">
              <a:solidFill>
                <a:srgbClr val="FFFFFF"/>
              </a:solidFill>
            </a:endParaRPr>
          </a:p>
          <a:p>
            <a:endParaRPr lang="en-US" sz="1900" dirty="0">
              <a:solidFill>
                <a:srgbClr val="FFFFFF"/>
              </a:solidFill>
            </a:endParaRPr>
          </a:p>
        </p:txBody>
      </p:sp>
      <p:cxnSp>
        <p:nvCxnSpPr>
          <p:cNvPr id="29" name="Straight Connector 2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2" name="TextBox 21">
            <a:extLst>
              <a:ext uri="{FF2B5EF4-FFF2-40B4-BE49-F238E27FC236}">
                <a16:creationId xmlns:a16="http://schemas.microsoft.com/office/drawing/2014/main" id="{F152D012-6A78-4524-34D8-90CF892A599D}"/>
              </a:ext>
            </a:extLst>
          </p:cNvPr>
          <p:cNvSpPr txBox="1"/>
          <p:nvPr/>
        </p:nvSpPr>
        <p:spPr>
          <a:xfrm>
            <a:off x="5135462" y="6550211"/>
            <a:ext cx="2490769" cy="307777"/>
          </a:xfrm>
          <a:prstGeom prst="rect">
            <a:avLst/>
          </a:prstGeom>
          <a:noFill/>
        </p:spPr>
        <p:txBody>
          <a:bodyPr wrap="square">
            <a:spAutoFit/>
          </a:bodyPr>
          <a:lstStyle/>
          <a:p>
            <a:pPr algn="ctr"/>
            <a:r>
              <a:rPr lang="en-US" altLang="zh-CN" sz="1400" b="1" dirty="0">
                <a:solidFill>
                  <a:srgbClr val="FFFFFF"/>
                </a:solidFill>
              </a:rPr>
              <a:t>Nov</a:t>
            </a:r>
            <a:r>
              <a:rPr lang="zh-CN" altLang="en-US" sz="1400" b="1" dirty="0">
                <a:solidFill>
                  <a:srgbClr val="FFFFFF"/>
                </a:solidFill>
              </a:rPr>
              <a:t> </a:t>
            </a:r>
            <a:r>
              <a:rPr lang="en-US" altLang="zh-CN" sz="1400" b="1" dirty="0">
                <a:solidFill>
                  <a:srgbClr val="FFFFFF"/>
                </a:solidFill>
              </a:rPr>
              <a:t>27,</a:t>
            </a:r>
            <a:r>
              <a:rPr lang="zh-CN" altLang="en-US" sz="1400" b="1" dirty="0">
                <a:solidFill>
                  <a:srgbClr val="FFFFFF"/>
                </a:solidFill>
              </a:rPr>
              <a:t> </a:t>
            </a:r>
            <a:r>
              <a:rPr lang="en-US" altLang="zh-CN" sz="1400" b="1" dirty="0">
                <a:solidFill>
                  <a:srgbClr val="FFFFFF"/>
                </a:solidFill>
              </a:rPr>
              <a:t>2023</a:t>
            </a:r>
            <a:endParaRPr lang="en-US" sz="1400" b="1" dirty="0">
              <a:solidFill>
                <a:srgbClr val="FFFFFF"/>
              </a:solidFill>
            </a:endParaRPr>
          </a:p>
        </p:txBody>
      </p:sp>
    </p:spTree>
    <p:extLst>
      <p:ext uri="{BB962C8B-B14F-4D97-AF65-F5344CB8AC3E}">
        <p14:creationId xmlns:p14="http://schemas.microsoft.com/office/powerpoint/2010/main" val="33397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Tree>
    <p:extLst>
      <p:ext uri="{BB962C8B-B14F-4D97-AF65-F5344CB8AC3E}">
        <p14:creationId xmlns:p14="http://schemas.microsoft.com/office/powerpoint/2010/main" val="182803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 Comparison</a:t>
            </a:r>
            <a:endParaRPr lang="en-US" sz="3200" dirty="0"/>
          </a:p>
        </p:txBody>
      </p:sp>
    </p:spTree>
    <p:extLst>
      <p:ext uri="{BB962C8B-B14F-4D97-AF65-F5344CB8AC3E}">
        <p14:creationId xmlns:p14="http://schemas.microsoft.com/office/powerpoint/2010/main" val="72297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 Validation</a:t>
            </a:r>
            <a:endParaRPr lang="en-US" sz="3200" dirty="0"/>
          </a:p>
        </p:txBody>
      </p:sp>
    </p:spTree>
    <p:extLst>
      <p:ext uri="{BB962C8B-B14F-4D97-AF65-F5344CB8AC3E}">
        <p14:creationId xmlns:p14="http://schemas.microsoft.com/office/powerpoint/2010/main" val="290396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Final Model</a:t>
            </a:r>
            <a:r>
              <a:rPr lang="zh-CN" altLang="en-US" sz="3200" dirty="0">
                <a:solidFill>
                  <a:srgbClr val="E60000"/>
                </a:solidFill>
              </a:rPr>
              <a:t> </a:t>
            </a:r>
            <a:r>
              <a:rPr lang="en-US" altLang="zh-CN" sz="3200" dirty="0">
                <a:solidFill>
                  <a:srgbClr val="E60000"/>
                </a:solidFill>
              </a:rPr>
              <a:t>Selection</a:t>
            </a:r>
            <a:endParaRPr lang="en-US" sz="3200" dirty="0"/>
          </a:p>
        </p:txBody>
      </p:sp>
    </p:spTree>
    <p:extLst>
      <p:ext uri="{BB962C8B-B14F-4D97-AF65-F5344CB8AC3E}">
        <p14:creationId xmlns:p14="http://schemas.microsoft.com/office/powerpoint/2010/main" val="320634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Conclusion</a:t>
            </a:r>
            <a:endParaRPr lang="en-US" sz="3200" dirty="0"/>
          </a:p>
        </p:txBody>
      </p:sp>
    </p:spTree>
    <p:extLst>
      <p:ext uri="{BB962C8B-B14F-4D97-AF65-F5344CB8AC3E}">
        <p14:creationId xmlns:p14="http://schemas.microsoft.com/office/powerpoint/2010/main" val="333865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D041A-60D6-5C0B-4101-A8FEE3F20266}"/>
              </a:ext>
            </a:extLst>
          </p:cNvPr>
          <p:cNvSpPr txBox="1"/>
          <p:nvPr/>
        </p:nvSpPr>
        <p:spPr>
          <a:xfrm>
            <a:off x="630622" y="1330036"/>
            <a:ext cx="11090324" cy="1477328"/>
          </a:xfrm>
          <a:prstGeom prst="rect">
            <a:avLst/>
          </a:prstGeom>
          <a:noFill/>
        </p:spPr>
        <p:txBody>
          <a:bodyPr wrap="square" rtlCol="0">
            <a:spAutoFit/>
          </a:bodyPr>
          <a:lstStyle/>
          <a:p>
            <a:pPr marL="285750" indent="-285750">
              <a:buFont typeface="Arial" panose="020B0604020202020204" pitchFamily="34" charset="0"/>
              <a:buChar char="•"/>
            </a:pPr>
            <a:r>
              <a:rPr lang="en-HK" b="0" i="0" dirty="0" err="1">
                <a:solidFill>
                  <a:srgbClr val="2E414F"/>
                </a:solidFill>
                <a:effectLst/>
                <a:latin typeface="Roboto" panose="02000000000000000000" pitchFamily="2" charset="0"/>
              </a:rPr>
              <a:t>Detrano</a:t>
            </a:r>
            <a:r>
              <a:rPr lang="en-HK" b="0" i="0" dirty="0">
                <a:solidFill>
                  <a:srgbClr val="2E414F"/>
                </a:solidFill>
                <a:effectLst/>
                <a:latin typeface="Roboto" panose="02000000000000000000" pitchFamily="2" charset="0"/>
              </a:rPr>
              <a:t>, Robert C. et al. “International application of a new probability algorithm for the diagnosis of coronary artery disease.” </a:t>
            </a:r>
            <a:r>
              <a:rPr lang="en-HK" b="0" i="1" dirty="0">
                <a:solidFill>
                  <a:srgbClr val="2E414F"/>
                </a:solidFill>
                <a:effectLst/>
                <a:latin typeface="Roboto" panose="02000000000000000000" pitchFamily="2" charset="0"/>
              </a:rPr>
              <a:t>The American journal of cardiology</a:t>
            </a:r>
            <a:r>
              <a:rPr lang="en-HK" b="0" i="0" dirty="0">
                <a:solidFill>
                  <a:srgbClr val="2E414F"/>
                </a:solidFill>
                <a:effectLst/>
                <a:latin typeface="Roboto" panose="02000000000000000000" pitchFamily="2" charset="0"/>
              </a:rPr>
              <a:t> 64 5 (1989): 304-10</a:t>
            </a:r>
          </a:p>
          <a:p>
            <a:pPr marL="285750" indent="-285750">
              <a:buFont typeface="Arial" panose="020B0604020202020204" pitchFamily="34" charset="0"/>
              <a:buChar char="•"/>
            </a:pPr>
            <a:r>
              <a:rPr lang="en-US" dirty="0">
                <a:hlinkClick r:id="rId3"/>
              </a:rPr>
              <a:t>https://arxiv.org/pdf/2007.02854.pdf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3E3D73C-1A52-6DB6-BFE7-937CE54FF03A}"/>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References</a:t>
            </a:r>
            <a:endParaRPr lang="en-US" sz="3200" dirty="0">
              <a:solidFill>
                <a:srgbClr val="E60000"/>
              </a:solidFill>
            </a:endParaRPr>
          </a:p>
        </p:txBody>
      </p:sp>
    </p:spTree>
    <p:extLst>
      <p:ext uri="{BB962C8B-B14F-4D97-AF65-F5344CB8AC3E}">
        <p14:creationId xmlns:p14="http://schemas.microsoft.com/office/powerpoint/2010/main" val="153424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3BB7C-3E92-54A9-4FF8-D7B7F2C980DB}"/>
              </a:ext>
            </a:extLst>
          </p:cNvPr>
          <p:cNvSpPr txBox="1"/>
          <p:nvPr/>
        </p:nvSpPr>
        <p:spPr>
          <a:xfrm>
            <a:off x="4483154" y="2215110"/>
            <a:ext cx="3225691" cy="830997"/>
          </a:xfrm>
          <a:prstGeom prst="rect">
            <a:avLst/>
          </a:prstGeom>
          <a:noFill/>
        </p:spPr>
        <p:txBody>
          <a:bodyPr wrap="none" rtlCol="0">
            <a:spAutoFit/>
          </a:bodyPr>
          <a:lstStyle/>
          <a:p>
            <a:r>
              <a:rPr lang="en-US" altLang="zh-CN" sz="4800" dirty="0">
                <a:solidFill>
                  <a:srgbClr val="E60000"/>
                </a:solidFill>
              </a:rPr>
              <a:t>Thank</a:t>
            </a:r>
            <a:r>
              <a:rPr lang="zh-CN" altLang="en-US" sz="4800" dirty="0">
                <a:solidFill>
                  <a:srgbClr val="E60000"/>
                </a:solidFill>
              </a:rPr>
              <a:t>  </a:t>
            </a:r>
            <a:r>
              <a:rPr lang="en-US" altLang="zh-CN" sz="4800" dirty="0">
                <a:solidFill>
                  <a:srgbClr val="E60000"/>
                </a:solidFill>
              </a:rPr>
              <a:t>you</a:t>
            </a:r>
            <a:endParaRPr lang="en-US" sz="4800" dirty="0">
              <a:solidFill>
                <a:srgbClr val="E60000"/>
              </a:solidFill>
            </a:endParaRPr>
          </a:p>
        </p:txBody>
      </p:sp>
      <p:sp>
        <p:nvSpPr>
          <p:cNvPr id="3" name="TextBox 2">
            <a:extLst>
              <a:ext uri="{FF2B5EF4-FFF2-40B4-BE49-F238E27FC236}">
                <a16:creationId xmlns:a16="http://schemas.microsoft.com/office/drawing/2014/main" id="{6264AC5D-03DB-CA9E-D363-3FD7B530B856}"/>
              </a:ext>
            </a:extLst>
          </p:cNvPr>
          <p:cNvSpPr txBox="1"/>
          <p:nvPr/>
        </p:nvSpPr>
        <p:spPr>
          <a:xfrm>
            <a:off x="5367274" y="3631372"/>
            <a:ext cx="1457450" cy="769441"/>
          </a:xfrm>
          <a:prstGeom prst="rect">
            <a:avLst/>
          </a:prstGeom>
          <a:noFill/>
        </p:spPr>
        <p:txBody>
          <a:bodyPr wrap="none" rtlCol="0">
            <a:spAutoFit/>
          </a:bodyPr>
          <a:lstStyle/>
          <a:p>
            <a:r>
              <a:rPr lang="en-US" altLang="zh-CN" sz="4400" dirty="0">
                <a:solidFill>
                  <a:schemeClr val="accent5">
                    <a:lumMod val="75000"/>
                  </a:schemeClr>
                </a:solidFill>
                <a:latin typeface="+mj-lt"/>
              </a:rPr>
              <a:t>Q</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&amp;</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a:t>
            </a:r>
            <a:endParaRPr lang="en-US" sz="4400" dirty="0">
              <a:solidFill>
                <a:schemeClr val="accent5">
                  <a:lumMod val="75000"/>
                </a:schemeClr>
              </a:solidFill>
              <a:latin typeface="+mj-lt"/>
            </a:endParaRPr>
          </a:p>
        </p:txBody>
      </p:sp>
    </p:spTree>
    <p:extLst>
      <p:ext uri="{BB962C8B-B14F-4D97-AF65-F5344CB8AC3E}">
        <p14:creationId xmlns:p14="http://schemas.microsoft.com/office/powerpoint/2010/main" val="340860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a:t>
            </a:r>
            <a:r>
              <a:rPr lang="zh-CN" altLang="en-US" sz="3200" dirty="0">
                <a:solidFill>
                  <a:srgbClr val="E60000"/>
                </a:solidFill>
              </a:rPr>
              <a:t> </a:t>
            </a:r>
            <a:r>
              <a:rPr lang="en-US" altLang="zh-CN" sz="3200" dirty="0">
                <a:solidFill>
                  <a:srgbClr val="E60000"/>
                </a:solidFill>
              </a:rPr>
              <a:t>Dataset</a:t>
            </a:r>
            <a:r>
              <a:rPr lang="zh-CN" altLang="en-US" sz="3200" dirty="0">
                <a:solidFill>
                  <a:srgbClr val="E60000"/>
                </a:solidFill>
              </a:rPr>
              <a:t> </a:t>
            </a:r>
            <a:r>
              <a:rPr lang="en-US" altLang="zh-CN" sz="3200" dirty="0">
                <a:solidFill>
                  <a:srgbClr val="E60000"/>
                </a:solidFill>
              </a:rPr>
              <a:t>description</a:t>
            </a:r>
            <a:endParaRPr lang="en-US" sz="3200" dirty="0">
              <a:solidFill>
                <a:srgbClr val="E60000"/>
              </a:solidFill>
            </a:endParaRP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423823"/>
            <a:ext cx="10815145" cy="5078313"/>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600" b="1" i="1" dirty="0" err="1">
                <a:solidFill>
                  <a:srgbClr val="3C4043"/>
                </a:solidFill>
                <a:effectLst/>
                <a:latin typeface="+mn-ea"/>
              </a:rPr>
              <a:t>Heart.csv</a:t>
            </a:r>
            <a:r>
              <a:rPr lang="zh-CN" altLang="en-US" sz="1600" b="1" i="0" dirty="0">
                <a:solidFill>
                  <a:srgbClr val="3C4043"/>
                </a:solidFill>
                <a:effectLst/>
                <a:latin typeface="+mn-ea"/>
              </a:rPr>
              <a:t> </a:t>
            </a:r>
            <a:r>
              <a:rPr lang="en-US" altLang="zh-CN" sz="1600" b="1" i="0" dirty="0">
                <a:solidFill>
                  <a:srgbClr val="3C4043"/>
                </a:solidFill>
                <a:effectLst/>
                <a:latin typeface="+mn-ea"/>
              </a:rPr>
              <a:t>:</a:t>
            </a:r>
            <a:r>
              <a:rPr lang="zh-CN" altLang="en-US" sz="1600" b="1" i="0" dirty="0">
                <a:solidFill>
                  <a:srgbClr val="3C4043"/>
                </a:solidFill>
                <a:effectLst/>
                <a:latin typeface="+mn-ea"/>
              </a:rPr>
              <a:t> </a:t>
            </a:r>
            <a:r>
              <a:rPr lang="en-US" altLang="zh-CN" sz="1600" b="1" dirty="0">
                <a:solidFill>
                  <a:srgbClr val="3C4043"/>
                </a:solidFill>
                <a:latin typeface="+mn-ea"/>
              </a:rPr>
              <a:t>303</a:t>
            </a:r>
            <a:r>
              <a:rPr lang="zh-CN" altLang="en-US" sz="1600" b="1" dirty="0">
                <a:solidFill>
                  <a:srgbClr val="3C4043"/>
                </a:solidFill>
                <a:latin typeface="+mn-ea"/>
              </a:rPr>
              <a:t> </a:t>
            </a:r>
            <a:r>
              <a:rPr lang="en-US" altLang="zh-CN" sz="1600" b="1" dirty="0">
                <a:solidFill>
                  <a:srgbClr val="3C4043"/>
                </a:solidFill>
                <a:latin typeface="+mn-ea"/>
              </a:rPr>
              <a:t>objects,</a:t>
            </a:r>
            <a:r>
              <a:rPr lang="zh-CN" altLang="en-US" sz="1600" b="1" dirty="0">
                <a:solidFill>
                  <a:srgbClr val="3C4043"/>
                </a:solidFill>
                <a:latin typeface="+mn-ea"/>
              </a:rPr>
              <a:t> </a:t>
            </a:r>
            <a:r>
              <a:rPr lang="en-US" altLang="zh-CN" sz="1600" b="1" i="0" dirty="0">
                <a:solidFill>
                  <a:srgbClr val="3C4043"/>
                </a:solidFill>
                <a:effectLst/>
                <a:latin typeface="+mn-ea"/>
              </a:rPr>
              <a:t>14</a:t>
            </a:r>
            <a:r>
              <a:rPr lang="zh-CN" altLang="en-US" sz="1600" b="1" i="0" dirty="0">
                <a:solidFill>
                  <a:srgbClr val="3C4043"/>
                </a:solidFill>
                <a:effectLst/>
                <a:latin typeface="+mn-ea"/>
              </a:rPr>
              <a:t> </a:t>
            </a:r>
            <a:r>
              <a:rPr lang="en-US" altLang="zh-CN" sz="1600" b="1" dirty="0">
                <a:solidFill>
                  <a:srgbClr val="3C4043"/>
                </a:solidFill>
                <a:latin typeface="+mn-ea"/>
              </a:rPr>
              <a:t>attributes</a:t>
            </a:r>
          </a:p>
          <a:p>
            <a:pPr marL="285750" indent="-285750" fontAlgn="base">
              <a:buFont typeface="Arial" panose="020B0604020202020204" pitchFamily="34" charset="0"/>
              <a:buChar char="•"/>
            </a:pPr>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sz="1400" b="0" i="0" dirty="0">
                <a:solidFill>
                  <a:srgbClr val="3C4043"/>
                </a:solidFill>
                <a:effectLst/>
                <a:latin typeface="+mn-ea"/>
              </a:rPr>
              <a:t>(1 = male; 0 = female)</a:t>
            </a: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en-US" altLang="zh-CN" sz="1400" b="1" i="0" dirty="0">
                <a:solidFill>
                  <a:srgbClr val="3C4043"/>
                </a:solidFill>
                <a:effectLst/>
                <a:latin typeface="+mn-ea"/>
              </a:rPr>
              <a:t>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3</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zh-CN" altLang="en-US" sz="1400" b="0" i="0" dirty="0">
                <a:solidFill>
                  <a:srgbClr val="3C4043"/>
                </a:solidFill>
                <a:effectLst/>
                <a:latin typeface="+mn-ea"/>
              </a:rPr>
              <a:t> </a:t>
            </a:r>
            <a:r>
              <a:rPr lang="en-HK" sz="1400" b="0" i="0" dirty="0">
                <a:solidFill>
                  <a:srgbClr val="3C4043"/>
                </a:solidFill>
                <a:effectLst/>
                <a:latin typeface="+mn-ea"/>
              </a:rPr>
              <a:t>non-anginal pain</a:t>
            </a:r>
          </a:p>
          <a:p>
            <a:pPr marL="1200150" lvl="2" indent="-285750" fontAlgn="base">
              <a:buFont typeface="Arial" panose="020B0604020202020204" pitchFamily="34" charset="0"/>
              <a:buChar char="•"/>
            </a:pPr>
            <a:r>
              <a:rPr lang="en-HK" sz="1400" b="0" i="0" dirty="0">
                <a:solidFill>
                  <a:srgbClr val="3C4043"/>
                </a:solidFill>
                <a:effectLst/>
                <a:latin typeface="+mn-ea"/>
              </a:rPr>
              <a:t>4</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asymptomatic</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1200150" lvl="2" indent="-285750" fontAlgn="base">
              <a:buFont typeface="Arial" panose="020B0604020202020204" pitchFamily="34" charset="0"/>
              <a:buChar char="•"/>
            </a:pPr>
            <a:r>
              <a:rPr lang="en-HK" sz="1400" b="0" i="0" dirty="0">
                <a:solidFill>
                  <a:srgbClr val="3C4043"/>
                </a:solidFill>
                <a:effectLst/>
                <a:latin typeface="+mn-ea"/>
              </a:rPr>
              <a:t>0</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normal</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having ST-T wave abnormality (T wave inversions and/or ST elevation or depression of &gt; 0.05 mV)</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showing probable or definite left ventricular hypertrophy by Estes' criteria</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i="0" dirty="0">
                <a:solidFill>
                  <a:srgbClr val="3C4043"/>
                </a:solidFill>
                <a:effectLst/>
                <a:latin typeface="+mn-ea"/>
              </a:rPr>
              <a:t>:</a:t>
            </a:r>
            <a:r>
              <a:rPr lang="zh-CN" altLang="en-US" sz="1400" i="0" dirty="0">
                <a:solidFill>
                  <a:srgbClr val="3C4043"/>
                </a:solidFill>
                <a:effectLst/>
                <a:latin typeface="+mn-ea"/>
              </a:rPr>
              <a:t> </a:t>
            </a:r>
            <a:r>
              <a:rPr lang="en-HK" altLang="zh-CN" sz="1400" i="0" dirty="0">
                <a:solidFill>
                  <a:srgbClr val="3C4043"/>
                </a:solidFill>
                <a:effectLst/>
                <a:latin typeface="+mn-ea"/>
              </a:rPr>
              <a:t>The slope of the peak exercise ST segment</a:t>
            </a:r>
            <a:r>
              <a:rPr lang="zh-CN" altLang="en-US" sz="1400" i="0" dirty="0">
                <a:solidFill>
                  <a:srgbClr val="3C4043"/>
                </a:solidFill>
                <a:effectLst/>
                <a:latin typeface="+mn-ea"/>
              </a:rPr>
              <a:t> </a:t>
            </a:r>
            <a:r>
              <a:rPr lang="en-US" altLang="zh-CN" sz="1400" i="0" dirty="0">
                <a:solidFill>
                  <a:srgbClr val="3C4043"/>
                </a:solidFill>
                <a:effectLst/>
                <a:latin typeface="+mn-ea"/>
              </a:rPr>
              <a:t>(</a:t>
            </a:r>
            <a:r>
              <a:rPr lang="en-US" altLang="zh-CN" sz="1400" dirty="0">
                <a:solidFill>
                  <a:srgbClr val="3C4043"/>
                </a:solidFill>
                <a:effectLst/>
                <a:latin typeface="+mn-ea"/>
              </a:rPr>
              <a:t>1 =</a:t>
            </a:r>
            <a:r>
              <a:rPr lang="zh-CN" altLang="en-US" sz="1400" dirty="0">
                <a:solidFill>
                  <a:srgbClr val="3C4043"/>
                </a:solidFill>
                <a:effectLst/>
                <a:latin typeface="+mn-ea"/>
              </a:rPr>
              <a:t> </a:t>
            </a:r>
            <a:r>
              <a:rPr lang="en-US" altLang="zh-CN" sz="1400" dirty="0">
                <a:solidFill>
                  <a:srgbClr val="3C4043"/>
                </a:solidFill>
                <a:effectLst/>
                <a:latin typeface="+mn-ea"/>
              </a:rPr>
              <a:t>upsloping; 2 =</a:t>
            </a:r>
            <a:r>
              <a:rPr lang="zh-CN" altLang="en-US" sz="1400" dirty="0">
                <a:solidFill>
                  <a:srgbClr val="3C4043"/>
                </a:solidFill>
                <a:effectLst/>
                <a:latin typeface="+mn-ea"/>
              </a:rPr>
              <a:t> </a:t>
            </a:r>
            <a:r>
              <a:rPr lang="en-US" altLang="zh-CN" sz="1400" dirty="0">
                <a:solidFill>
                  <a:srgbClr val="3C4043"/>
                </a:solidFill>
                <a:effectLst/>
                <a:latin typeface="+mn-ea"/>
              </a:rPr>
              <a:t>flat;</a:t>
            </a:r>
            <a:r>
              <a:rPr lang="zh-CN" altLang="en-US" sz="1400" dirty="0">
                <a:solidFill>
                  <a:srgbClr val="3C4043"/>
                </a:solidFill>
                <a:latin typeface="+mn-ea"/>
              </a:rPr>
              <a:t> </a:t>
            </a:r>
            <a:r>
              <a:rPr lang="en-US" altLang="zh-CN" sz="1400" dirty="0">
                <a:solidFill>
                  <a:srgbClr val="3C4043"/>
                </a:solidFill>
                <a:effectLst/>
                <a:latin typeface="+mn-ea"/>
              </a:rPr>
              <a:t>3 =</a:t>
            </a:r>
            <a:r>
              <a:rPr lang="zh-CN" altLang="en-US" sz="1400" dirty="0">
                <a:solidFill>
                  <a:srgbClr val="3C4043"/>
                </a:solidFill>
                <a:effectLst/>
                <a:latin typeface="+mn-ea"/>
              </a:rPr>
              <a:t> </a:t>
            </a:r>
            <a:r>
              <a:rPr lang="en-US" altLang="zh-CN" sz="1400" dirty="0" err="1">
                <a:solidFill>
                  <a:srgbClr val="3C4043"/>
                </a:solidFill>
                <a:effectLst/>
                <a:latin typeface="+mn-ea"/>
              </a:rPr>
              <a:t>downsloping</a:t>
            </a:r>
            <a:r>
              <a:rPr lang="en-US" altLang="zh-CN" sz="1400" dirty="0">
                <a:solidFill>
                  <a:srgbClr val="3C4043"/>
                </a:solidFill>
                <a:latin typeface="+mn-ea"/>
              </a:rPr>
              <a: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dirty="0">
                <a:solidFill>
                  <a:srgbClr val="3C4043"/>
                </a:solidFill>
                <a:latin typeface="+mn-ea"/>
              </a:rPr>
              <a:t> </a:t>
            </a:r>
            <a:r>
              <a:rPr lang="en-US" altLang="zh-CN" sz="1400" dirty="0">
                <a:solidFill>
                  <a:srgbClr val="3C4043"/>
                </a:solidFill>
                <a:effectLst/>
                <a:latin typeface="+mn-ea"/>
              </a:rPr>
              <a:t>ST depression induced by exercise relative to rest</a:t>
            </a: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3C4043"/>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5" name="TextBox 4">
            <a:extLst>
              <a:ext uri="{FF2B5EF4-FFF2-40B4-BE49-F238E27FC236}">
                <a16:creationId xmlns:a16="http://schemas.microsoft.com/office/drawing/2014/main" id="{FE95358C-B384-0BCE-CB24-CC93A7F4DF93}"/>
              </a:ext>
            </a:extLst>
          </p:cNvPr>
          <p:cNvSpPr txBox="1"/>
          <p:nvPr/>
        </p:nvSpPr>
        <p:spPr>
          <a:xfrm>
            <a:off x="324769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spTree>
    <p:extLst>
      <p:ext uri="{BB962C8B-B14F-4D97-AF65-F5344CB8AC3E}">
        <p14:creationId xmlns:p14="http://schemas.microsoft.com/office/powerpoint/2010/main" val="276645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II:</a:t>
            </a:r>
            <a:r>
              <a:rPr lang="zh-CN" altLang="en-US" sz="3200" dirty="0">
                <a:solidFill>
                  <a:srgbClr val="E60000"/>
                </a:solidFill>
              </a:rPr>
              <a:t> </a:t>
            </a:r>
            <a:r>
              <a:rPr lang="en-US" altLang="zh-CN" sz="3200" dirty="0">
                <a:solidFill>
                  <a:srgbClr val="E60000"/>
                </a:solidFill>
              </a:rPr>
              <a:t>R</a:t>
            </a:r>
            <a:r>
              <a:rPr lang="zh-CN" altLang="en-US" sz="3200" dirty="0">
                <a:solidFill>
                  <a:srgbClr val="E60000"/>
                </a:solidFill>
              </a:rPr>
              <a:t> </a:t>
            </a:r>
            <a:r>
              <a:rPr lang="en-US" altLang="zh-CN" sz="3200" dirty="0">
                <a:solidFill>
                  <a:srgbClr val="E60000"/>
                </a:solidFill>
              </a:rPr>
              <a:t>Packages &amp; Codes</a:t>
            </a:r>
            <a:endParaRPr lang="en-US" sz="3200" dirty="0">
              <a:solidFill>
                <a:srgbClr val="E60000"/>
              </a:solidFill>
            </a:endParaRPr>
          </a:p>
        </p:txBody>
      </p:sp>
    </p:spTree>
    <p:extLst>
      <p:ext uri="{BB962C8B-B14F-4D97-AF65-F5344CB8AC3E}">
        <p14:creationId xmlns:p14="http://schemas.microsoft.com/office/powerpoint/2010/main" val="41022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Introduction</a:t>
            </a:r>
            <a:endParaRPr lang="en-US" sz="3200" dirty="0">
              <a:solidFill>
                <a:srgbClr val="E60000"/>
              </a:solidFill>
            </a:endParaRPr>
          </a:p>
        </p:txBody>
      </p:sp>
      <p:sp>
        <p:nvSpPr>
          <p:cNvPr id="10" name="TextBox 9">
            <a:extLst>
              <a:ext uri="{FF2B5EF4-FFF2-40B4-BE49-F238E27FC236}">
                <a16:creationId xmlns:a16="http://schemas.microsoft.com/office/drawing/2014/main" id="{9639F860-2228-D27A-72FA-7DCA9A0B5DB1}"/>
              </a:ext>
            </a:extLst>
          </p:cNvPr>
          <p:cNvSpPr txBox="1"/>
          <p:nvPr/>
        </p:nvSpPr>
        <p:spPr>
          <a:xfrm>
            <a:off x="411189" y="1380965"/>
            <a:ext cx="3665106" cy="369332"/>
          </a:xfrm>
          <a:prstGeom prst="rect">
            <a:avLst/>
          </a:prstGeom>
          <a:noFill/>
        </p:spPr>
        <p:txBody>
          <a:bodyPr wrap="none" rtlCol="0">
            <a:spAutoFit/>
          </a:bodyPr>
          <a:lstStyle/>
          <a:p>
            <a:r>
              <a:rPr lang="en-US" altLang="zh-CN" b="1" i="1" dirty="0"/>
              <a:t>Heart</a:t>
            </a:r>
            <a:r>
              <a:rPr lang="zh-CN" altLang="en-US" b="1" i="1" dirty="0"/>
              <a:t> </a:t>
            </a:r>
            <a:r>
              <a:rPr lang="en-US" altLang="zh-CN" b="1" i="1" dirty="0"/>
              <a:t>Attack</a:t>
            </a:r>
            <a:r>
              <a:rPr lang="zh-CN" altLang="en-US" b="1" i="1" dirty="0"/>
              <a:t>  </a:t>
            </a:r>
            <a:r>
              <a:rPr lang="en-US" altLang="zh-CN" sz="1100" i="1" dirty="0">
                <a:solidFill>
                  <a:schemeClr val="bg1">
                    <a:lumMod val="50000"/>
                  </a:schemeClr>
                </a:solidFill>
              </a:rPr>
              <a:t>--</a:t>
            </a:r>
            <a:r>
              <a:rPr lang="zh-CN" altLang="en-US" sz="1100" i="1" dirty="0">
                <a:solidFill>
                  <a:schemeClr val="bg1">
                    <a:lumMod val="50000"/>
                  </a:schemeClr>
                </a:solidFill>
              </a:rPr>
              <a:t> </a:t>
            </a:r>
            <a:r>
              <a:rPr lang="en-US" altLang="zh-CN" sz="1100" i="1" dirty="0">
                <a:solidFill>
                  <a:schemeClr val="bg1">
                    <a:lumMod val="50000"/>
                  </a:schemeClr>
                </a:solidFill>
              </a:rPr>
              <a:t>Definition</a:t>
            </a:r>
            <a:r>
              <a:rPr lang="zh-CN" altLang="en-US" sz="1100" i="1" dirty="0">
                <a:solidFill>
                  <a:schemeClr val="bg1">
                    <a:lumMod val="50000"/>
                  </a:schemeClr>
                </a:solidFill>
              </a:rPr>
              <a:t> </a:t>
            </a:r>
            <a:r>
              <a:rPr lang="en-US" altLang="zh-CN" sz="1100" i="1" dirty="0">
                <a:solidFill>
                  <a:schemeClr val="bg1">
                    <a:lumMod val="50000"/>
                  </a:schemeClr>
                </a:solidFill>
              </a:rPr>
              <a:t>from</a:t>
            </a:r>
            <a:r>
              <a:rPr lang="zh-CN" altLang="en-US" sz="1100" i="1" dirty="0">
                <a:solidFill>
                  <a:schemeClr val="bg1">
                    <a:lumMod val="50000"/>
                  </a:schemeClr>
                </a:solidFill>
              </a:rPr>
              <a:t> </a:t>
            </a:r>
            <a:r>
              <a:rPr lang="en-US" altLang="zh-CN" sz="1100" i="1" dirty="0">
                <a:solidFill>
                  <a:schemeClr val="bg1">
                    <a:lumMod val="50000"/>
                  </a:schemeClr>
                </a:solidFill>
              </a:rPr>
              <a:t>the</a:t>
            </a:r>
            <a:r>
              <a:rPr lang="zh-CN" altLang="en-US" sz="1100" i="1" dirty="0">
                <a:solidFill>
                  <a:schemeClr val="bg1">
                    <a:lumMod val="50000"/>
                  </a:schemeClr>
                </a:solidFill>
              </a:rPr>
              <a:t> </a:t>
            </a:r>
            <a:r>
              <a:rPr lang="en-US" altLang="zh-CN" sz="1100" i="1" dirty="0">
                <a:solidFill>
                  <a:schemeClr val="bg1">
                    <a:lumMod val="50000"/>
                  </a:schemeClr>
                </a:solidFill>
              </a:rPr>
              <a:t>Wikipedia</a:t>
            </a:r>
            <a:endParaRPr lang="en-US" sz="1600" i="1" dirty="0">
              <a:solidFill>
                <a:schemeClr val="bg1">
                  <a:lumMod val="50000"/>
                </a:schemeClr>
              </a:solidFill>
            </a:endParaRPr>
          </a:p>
        </p:txBody>
      </p:sp>
      <p:pic>
        <p:nvPicPr>
          <p:cNvPr id="25" name="Picture 24">
            <a:extLst>
              <a:ext uri="{FF2B5EF4-FFF2-40B4-BE49-F238E27FC236}">
                <a16:creationId xmlns:a16="http://schemas.microsoft.com/office/drawing/2014/main" id="{93D98CC1-C80E-1336-663D-D6B02AC509BF}"/>
              </a:ext>
            </a:extLst>
          </p:cNvPr>
          <p:cNvPicPr>
            <a:picLocks noChangeAspect="1"/>
          </p:cNvPicPr>
          <p:nvPr/>
        </p:nvPicPr>
        <p:blipFill rotWithShape="1">
          <a:blip r:embed="rId3"/>
          <a:srcRect t="5314"/>
          <a:stretch/>
        </p:blipFill>
        <p:spPr>
          <a:xfrm>
            <a:off x="3257522" y="1805571"/>
            <a:ext cx="2666843" cy="4868973"/>
          </a:xfrm>
          <a:prstGeom prst="rect">
            <a:avLst/>
          </a:prstGeom>
        </p:spPr>
      </p:pic>
      <p:pic>
        <p:nvPicPr>
          <p:cNvPr id="31" name="Picture 30">
            <a:extLst>
              <a:ext uri="{FF2B5EF4-FFF2-40B4-BE49-F238E27FC236}">
                <a16:creationId xmlns:a16="http://schemas.microsoft.com/office/drawing/2014/main" id="{07A33C85-FEE0-4722-3E22-BF2DE308FBF7}"/>
              </a:ext>
            </a:extLst>
          </p:cNvPr>
          <p:cNvPicPr>
            <a:picLocks noChangeAspect="1"/>
          </p:cNvPicPr>
          <p:nvPr/>
        </p:nvPicPr>
        <p:blipFill>
          <a:blip r:embed="rId4"/>
          <a:stretch>
            <a:fillRect/>
          </a:stretch>
        </p:blipFill>
        <p:spPr>
          <a:xfrm>
            <a:off x="411189" y="1837546"/>
            <a:ext cx="2846333" cy="4366364"/>
          </a:xfrm>
          <a:prstGeom prst="rect">
            <a:avLst/>
          </a:prstGeom>
        </p:spPr>
      </p:pic>
      <p:sp>
        <p:nvSpPr>
          <p:cNvPr id="33" name="TextBox 32">
            <a:extLst>
              <a:ext uri="{FF2B5EF4-FFF2-40B4-BE49-F238E27FC236}">
                <a16:creationId xmlns:a16="http://schemas.microsoft.com/office/drawing/2014/main" id="{6A0BAF7D-27FA-2144-5FF0-0DAB7AD49FB4}"/>
              </a:ext>
            </a:extLst>
          </p:cNvPr>
          <p:cNvSpPr txBox="1"/>
          <p:nvPr/>
        </p:nvSpPr>
        <p:spPr>
          <a:xfrm>
            <a:off x="0" y="6579561"/>
            <a:ext cx="3494931" cy="253916"/>
          </a:xfrm>
          <a:prstGeom prst="rect">
            <a:avLst/>
          </a:prstGeom>
          <a:noFill/>
        </p:spPr>
        <p:txBody>
          <a:bodyPr wrap="square">
            <a:spAutoFit/>
          </a:bodyPr>
          <a:lstStyle/>
          <a:p>
            <a:r>
              <a:rPr lang="en-US" sz="1050" i="1" dirty="0">
                <a:hlinkClick r:id="rId5"/>
              </a:rPr>
              <a:t>https://</a:t>
            </a:r>
            <a:r>
              <a:rPr lang="en-US" sz="1050" i="1" dirty="0" err="1">
                <a:hlinkClick r:id="rId5"/>
              </a:rPr>
              <a:t>en.wikipedia.org</a:t>
            </a:r>
            <a:r>
              <a:rPr lang="en-US" sz="1050" i="1" dirty="0">
                <a:hlinkClick r:id="rId5"/>
              </a:rPr>
              <a:t>/wiki/</a:t>
            </a:r>
            <a:r>
              <a:rPr lang="en-US" sz="1050" i="1" dirty="0" err="1">
                <a:hlinkClick r:id="rId5"/>
              </a:rPr>
              <a:t>Myocardial_infarction</a:t>
            </a:r>
            <a:endParaRPr lang="en-US" sz="1050" i="1" dirty="0"/>
          </a:p>
        </p:txBody>
      </p:sp>
      <p:sp>
        <p:nvSpPr>
          <p:cNvPr id="34" name="TextBox 33">
            <a:extLst>
              <a:ext uri="{FF2B5EF4-FFF2-40B4-BE49-F238E27FC236}">
                <a16:creationId xmlns:a16="http://schemas.microsoft.com/office/drawing/2014/main" id="{DA0579AE-F523-DBA9-31A7-E512F70FAD98}"/>
              </a:ext>
            </a:extLst>
          </p:cNvPr>
          <p:cNvSpPr txBox="1"/>
          <p:nvPr/>
        </p:nvSpPr>
        <p:spPr>
          <a:xfrm>
            <a:off x="6515044" y="1837546"/>
            <a:ext cx="5219071" cy="2616101"/>
          </a:xfrm>
          <a:prstGeom prst="rect">
            <a:avLst/>
          </a:prstGeom>
          <a:noFill/>
        </p:spPr>
        <p:txBody>
          <a:bodyPr wrap="square" rtlCol="0">
            <a:spAutoFit/>
          </a:bodyPr>
          <a:lstStyle/>
          <a:p>
            <a:r>
              <a:rPr lang="en-US" altLang="zh-CN" sz="2000" i="1" dirty="0">
                <a:solidFill>
                  <a:srgbClr val="E60000"/>
                </a:solidFill>
              </a:rPr>
              <a:t>Goal of Study:</a:t>
            </a:r>
          </a:p>
          <a:p>
            <a:endParaRPr lang="en-US" altLang="zh-CN" i="1" dirty="0"/>
          </a:p>
          <a:p>
            <a:r>
              <a:rPr lang="en-US" altLang="zh-CN" i="1" dirty="0"/>
              <a:t>- To explore the dataset through data analysis to identify attributes strongly associated with heart attacks</a:t>
            </a:r>
          </a:p>
          <a:p>
            <a:endParaRPr lang="en-US" altLang="zh-CN" i="1" dirty="0"/>
          </a:p>
          <a:p>
            <a:r>
              <a:rPr lang="en-US" altLang="zh-CN" i="1" dirty="0"/>
              <a:t>- To develop a predictive model using data mining techniques to accurately forecast the occurrence of heart attacks</a:t>
            </a:r>
          </a:p>
        </p:txBody>
      </p:sp>
    </p:spTree>
    <p:extLst>
      <p:ext uri="{BB962C8B-B14F-4D97-AF65-F5344CB8AC3E}">
        <p14:creationId xmlns:p14="http://schemas.microsoft.com/office/powerpoint/2010/main" val="236961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Preprocessing</a:t>
            </a: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260894"/>
            <a:ext cx="7299434" cy="2277547"/>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600" b="1" i="1" dirty="0" err="1">
                <a:solidFill>
                  <a:srgbClr val="3C4043"/>
                </a:solidFill>
                <a:effectLst/>
                <a:latin typeface="+mn-ea"/>
              </a:rPr>
              <a:t>Heart.csv</a:t>
            </a:r>
            <a:r>
              <a:rPr lang="zh-CN" altLang="en-US" sz="1600" b="1" i="0" dirty="0">
                <a:solidFill>
                  <a:srgbClr val="3C4043"/>
                </a:solidFill>
                <a:effectLst/>
                <a:latin typeface="+mn-ea"/>
              </a:rPr>
              <a:t> </a:t>
            </a:r>
            <a:r>
              <a:rPr lang="en-US" altLang="zh-CN" sz="1600" b="1" i="0" dirty="0">
                <a:solidFill>
                  <a:srgbClr val="3C4043"/>
                </a:solidFill>
                <a:effectLst/>
                <a:latin typeface="+mn-ea"/>
              </a:rPr>
              <a:t>:</a:t>
            </a:r>
            <a:r>
              <a:rPr lang="zh-CN" altLang="en-US" sz="1600" b="1" i="0" dirty="0">
                <a:solidFill>
                  <a:srgbClr val="3C4043"/>
                </a:solidFill>
                <a:effectLst/>
                <a:latin typeface="+mn-ea"/>
              </a:rPr>
              <a:t> </a:t>
            </a:r>
            <a:r>
              <a:rPr lang="en-US" altLang="zh-CN" sz="1600" b="1" dirty="0">
                <a:solidFill>
                  <a:srgbClr val="3C4043"/>
                </a:solidFill>
                <a:latin typeface="+mn-ea"/>
              </a:rPr>
              <a:t>302</a:t>
            </a:r>
            <a:r>
              <a:rPr lang="zh-CN" altLang="en-US" sz="1600" b="1" dirty="0">
                <a:solidFill>
                  <a:srgbClr val="3C4043"/>
                </a:solidFill>
                <a:latin typeface="+mn-ea"/>
              </a:rPr>
              <a:t> </a:t>
            </a:r>
            <a:r>
              <a:rPr lang="en-US" altLang="zh-CN" sz="1600" b="1" dirty="0">
                <a:solidFill>
                  <a:srgbClr val="3C4043"/>
                </a:solidFill>
                <a:latin typeface="+mn-ea"/>
              </a:rPr>
              <a:t>distinct</a:t>
            </a:r>
            <a:r>
              <a:rPr lang="zh-CN" altLang="en-US" sz="1600" b="1" dirty="0">
                <a:solidFill>
                  <a:srgbClr val="3C4043"/>
                </a:solidFill>
                <a:latin typeface="+mn-ea"/>
              </a:rPr>
              <a:t> </a:t>
            </a:r>
            <a:r>
              <a:rPr lang="en-US" altLang="zh-CN" sz="1600" b="1" dirty="0">
                <a:solidFill>
                  <a:srgbClr val="3C4043"/>
                </a:solidFill>
                <a:latin typeface="+mn-ea"/>
              </a:rPr>
              <a:t>objects,</a:t>
            </a:r>
            <a:r>
              <a:rPr lang="zh-CN" altLang="en-US" sz="1600" b="1" dirty="0">
                <a:solidFill>
                  <a:srgbClr val="3C4043"/>
                </a:solidFill>
                <a:latin typeface="+mn-ea"/>
              </a:rPr>
              <a:t> </a:t>
            </a:r>
            <a:r>
              <a:rPr lang="en-US" altLang="zh-CN" sz="1600" b="1" i="0" dirty="0">
                <a:solidFill>
                  <a:srgbClr val="3C4043"/>
                </a:solidFill>
                <a:effectLst/>
                <a:latin typeface="+mn-ea"/>
              </a:rPr>
              <a:t>14</a:t>
            </a:r>
            <a:r>
              <a:rPr lang="zh-CN" altLang="en-US" sz="1600" b="1" i="0" dirty="0">
                <a:solidFill>
                  <a:srgbClr val="3C4043"/>
                </a:solidFill>
                <a:effectLst/>
                <a:latin typeface="+mn-ea"/>
              </a:rPr>
              <a:t> </a:t>
            </a:r>
            <a:r>
              <a:rPr lang="en-US" altLang="zh-CN" sz="1600" b="1" dirty="0">
                <a:solidFill>
                  <a:srgbClr val="3C4043"/>
                </a:solidFill>
                <a:latin typeface="+mn-ea"/>
              </a:rPr>
              <a:t>attributes</a:t>
            </a:r>
            <a:r>
              <a:rPr lang="zh-CN" altLang="en-US" sz="1600" b="1" dirty="0">
                <a:solidFill>
                  <a:srgbClr val="3C4043"/>
                </a:solidFill>
                <a:latin typeface="+mn-ea"/>
              </a:rPr>
              <a:t> </a:t>
            </a:r>
            <a:endParaRPr lang="en-US" altLang="zh-CN" sz="1600" b="1" dirty="0">
              <a:solidFill>
                <a:srgbClr val="3C4043"/>
              </a:solidFill>
              <a:latin typeface="+mn-ea"/>
            </a:endParaRPr>
          </a:p>
          <a:p>
            <a:pPr marL="285750" indent="-285750" fontAlgn="base">
              <a:buFont typeface="Arial" panose="020B0604020202020204" pitchFamily="34" charset="0"/>
              <a:buChar char="•"/>
            </a:pPr>
            <a:endParaRPr lang="en-HK" sz="1400" b="1" dirty="0">
              <a:solidFill>
                <a:srgbClr val="3C4043"/>
              </a:solidFill>
              <a:latin typeface="+mn-ea"/>
            </a:endParaRPr>
          </a:p>
          <a:p>
            <a:pPr lvl="1" fontAlgn="base"/>
            <a:r>
              <a:rPr lang="en-US" altLang="zh-CN" sz="1400" b="1" dirty="0">
                <a:solidFill>
                  <a:schemeClr val="accent5">
                    <a:lumMod val="75000"/>
                  </a:schemeClr>
                </a:solidFill>
                <a:latin typeface="+mn-ea"/>
              </a:rPr>
              <a:t>Numerical</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Data</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(5):</a:t>
            </a:r>
            <a:r>
              <a:rPr lang="zh-CN" altLang="en-US" sz="1400" b="1" dirty="0">
                <a:solidFill>
                  <a:schemeClr val="accent5">
                    <a:lumMod val="75000"/>
                  </a:schemeClr>
                </a:solidFill>
                <a:latin typeface="+mn-ea"/>
              </a:rPr>
              <a:t> </a:t>
            </a:r>
            <a:endParaRPr lang="en-HK" altLang="zh-CN" sz="1400" b="1" dirty="0">
              <a:solidFill>
                <a:schemeClr val="accent5">
                  <a:lumMod val="75000"/>
                </a:schemeClr>
              </a:solidFill>
              <a:latin typeface="+mn-ea"/>
            </a:endParaRPr>
          </a:p>
          <a:p>
            <a:pPr lvl="1" fontAlgn="base"/>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b="1" dirty="0">
                <a:solidFill>
                  <a:srgbClr val="3C4043"/>
                </a:solidFill>
                <a:latin typeface="+mn-ea"/>
              </a:rPr>
              <a:t> </a:t>
            </a:r>
            <a:r>
              <a:rPr lang="en-US" altLang="zh-CN" sz="1400" dirty="0">
                <a:solidFill>
                  <a:srgbClr val="3C4043"/>
                </a:solidFill>
                <a:effectLst/>
                <a:latin typeface="+mn-ea"/>
              </a:rPr>
              <a:t>ST depression induced by exercise relative to rest</a:t>
            </a:r>
            <a:endParaRPr lang="en-HK" sz="1400" b="1" dirty="0">
              <a:solidFill>
                <a:srgbClr val="3C4043"/>
              </a:solidFill>
              <a:effectLst/>
              <a:latin typeface="+mn-ea"/>
            </a:endParaRPr>
          </a:p>
          <a:p>
            <a:pPr marL="742950" lvl="1" indent="-285750" fontAlgn="base">
              <a:buFont typeface="Arial" panose="020B0604020202020204" pitchFamily="34" charset="0"/>
              <a:buChar char="•"/>
            </a:pPr>
            <a:endParaRPr lang="en-HK" sz="1400" b="0" i="0" dirty="0">
              <a:solidFill>
                <a:srgbClr val="3C4043"/>
              </a:solidFill>
              <a:effectLst/>
              <a:latin typeface="+mn-ea"/>
            </a:endParaRPr>
          </a:p>
        </p:txBody>
      </p:sp>
      <p:sp>
        <p:nvSpPr>
          <p:cNvPr id="4" name="TextBox 3">
            <a:extLst>
              <a:ext uri="{FF2B5EF4-FFF2-40B4-BE49-F238E27FC236}">
                <a16:creationId xmlns:a16="http://schemas.microsoft.com/office/drawing/2014/main" id="{345889CA-FC04-F76F-E2A2-8745AC36FA6E}"/>
              </a:ext>
            </a:extLst>
          </p:cNvPr>
          <p:cNvSpPr txBox="1"/>
          <p:nvPr/>
        </p:nvSpPr>
        <p:spPr>
          <a:xfrm>
            <a:off x="630621" y="3586528"/>
            <a:ext cx="8087710" cy="2462213"/>
          </a:xfrm>
          <a:prstGeom prst="rect">
            <a:avLst/>
          </a:prstGeom>
          <a:noFill/>
        </p:spPr>
        <p:txBody>
          <a:bodyPr wrap="square" rtlCol="0">
            <a:spAutoFit/>
          </a:bodyPr>
          <a:lstStyle/>
          <a:p>
            <a:pPr lvl="1" fontAlgn="base"/>
            <a:r>
              <a:rPr lang="en-US" altLang="zh-CN" sz="1400" b="1" dirty="0">
                <a:solidFill>
                  <a:schemeClr val="accent5">
                    <a:lumMod val="75000"/>
                  </a:schemeClr>
                </a:solidFill>
                <a:latin typeface="+mn-ea"/>
              </a:rPr>
              <a:t>Categorical</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Data</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(9):</a:t>
            </a:r>
            <a:r>
              <a:rPr lang="zh-CN" altLang="en-US" sz="1400" b="1" dirty="0">
                <a:solidFill>
                  <a:schemeClr val="accent5">
                    <a:lumMod val="75000"/>
                  </a:schemeClr>
                </a:solidFill>
                <a:latin typeface="+mn-ea"/>
              </a:rPr>
              <a:t> </a:t>
            </a:r>
            <a:endParaRPr lang="en-HK" altLang="zh-CN" sz="1400" b="1" dirty="0">
              <a:solidFill>
                <a:schemeClr val="accent5">
                  <a:lumMod val="75000"/>
                </a:schemeClr>
              </a:solidFill>
              <a:latin typeface="+mn-ea"/>
            </a:endParaRPr>
          </a:p>
          <a:p>
            <a:pPr lvl="1" fontAlgn="base"/>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altLang="zh-CN" sz="1400" b="0" i="0" dirty="0">
                <a:solidFill>
                  <a:srgbClr val="3C4043"/>
                </a:solidFill>
                <a:effectLst/>
                <a:latin typeface="+mn-ea"/>
              </a:rPr>
              <a:t>(1 = male; 0 = female)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b="1" i="0" dirty="0">
                <a:solidFill>
                  <a:srgbClr val="3C4043"/>
                </a:solidFill>
                <a:effectLst/>
                <a:latin typeface="+mn-ea"/>
              </a:rPr>
              <a:t>:</a:t>
            </a:r>
            <a:r>
              <a:rPr lang="zh-CN" altLang="en-US" sz="1400" b="1" i="0" dirty="0">
                <a:solidFill>
                  <a:srgbClr val="3C4043"/>
                </a:solidFill>
                <a:effectLst/>
                <a:latin typeface="+mn-ea"/>
              </a:rPr>
              <a:t> </a:t>
            </a:r>
            <a:r>
              <a:rPr lang="en-HK" altLang="zh-CN" sz="1400" i="0" dirty="0">
                <a:solidFill>
                  <a:srgbClr val="3C4043"/>
                </a:solidFill>
                <a:effectLst/>
                <a:latin typeface="+mn-ea"/>
              </a:rPr>
              <a:t>The slope of the peak exercise ST segment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E60000"/>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6" name="TextBox 5">
            <a:extLst>
              <a:ext uri="{FF2B5EF4-FFF2-40B4-BE49-F238E27FC236}">
                <a16:creationId xmlns:a16="http://schemas.microsoft.com/office/drawing/2014/main" id="{4B472920-7DA0-FD65-E9D4-346761606CAD}"/>
              </a:ext>
            </a:extLst>
          </p:cNvPr>
          <p:cNvSpPr txBox="1"/>
          <p:nvPr/>
        </p:nvSpPr>
        <p:spPr>
          <a:xfrm>
            <a:off x="7882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spTree>
    <p:extLst>
      <p:ext uri="{BB962C8B-B14F-4D97-AF65-F5344CB8AC3E}">
        <p14:creationId xmlns:p14="http://schemas.microsoft.com/office/powerpoint/2010/main" val="75898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3" name="Picture 2">
            <a:extLst>
              <a:ext uri="{FF2B5EF4-FFF2-40B4-BE49-F238E27FC236}">
                <a16:creationId xmlns:a16="http://schemas.microsoft.com/office/drawing/2014/main" id="{A023895C-E357-332C-0D45-E82F9B55A76F}"/>
              </a:ext>
            </a:extLst>
          </p:cNvPr>
          <p:cNvPicPr>
            <a:picLocks noChangeAspect="1"/>
          </p:cNvPicPr>
          <p:nvPr/>
        </p:nvPicPr>
        <p:blipFill>
          <a:blip r:embed="rId3"/>
          <a:stretch>
            <a:fillRect/>
          </a:stretch>
        </p:blipFill>
        <p:spPr>
          <a:xfrm>
            <a:off x="2209800" y="1318915"/>
            <a:ext cx="7772400" cy="4866502"/>
          </a:xfrm>
          <a:prstGeom prst="rect">
            <a:avLst/>
          </a:prstGeom>
        </p:spPr>
      </p:pic>
    </p:spTree>
    <p:extLst>
      <p:ext uri="{BB962C8B-B14F-4D97-AF65-F5344CB8AC3E}">
        <p14:creationId xmlns:p14="http://schemas.microsoft.com/office/powerpoint/2010/main" val="213344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6" name="Picture 5">
            <a:extLst>
              <a:ext uri="{FF2B5EF4-FFF2-40B4-BE49-F238E27FC236}">
                <a16:creationId xmlns:a16="http://schemas.microsoft.com/office/drawing/2014/main" id="{6E795B6B-EDD4-2FCF-D1CA-D62286FD5B6D}"/>
              </a:ext>
            </a:extLst>
          </p:cNvPr>
          <p:cNvPicPr>
            <a:picLocks noChangeAspect="1"/>
          </p:cNvPicPr>
          <p:nvPr/>
        </p:nvPicPr>
        <p:blipFill>
          <a:blip r:embed="rId3"/>
          <a:stretch>
            <a:fillRect/>
          </a:stretch>
        </p:blipFill>
        <p:spPr>
          <a:xfrm>
            <a:off x="2209800" y="1299731"/>
            <a:ext cx="7772400" cy="4924357"/>
          </a:xfrm>
          <a:prstGeom prst="rect">
            <a:avLst/>
          </a:prstGeom>
        </p:spPr>
      </p:pic>
    </p:spTree>
    <p:extLst>
      <p:ext uri="{BB962C8B-B14F-4D97-AF65-F5344CB8AC3E}">
        <p14:creationId xmlns:p14="http://schemas.microsoft.com/office/powerpoint/2010/main" val="249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4" name="Picture 3">
            <a:extLst>
              <a:ext uri="{FF2B5EF4-FFF2-40B4-BE49-F238E27FC236}">
                <a16:creationId xmlns:a16="http://schemas.microsoft.com/office/drawing/2014/main" id="{DC284E84-F596-E5E9-41F8-8848F60AE030}"/>
              </a:ext>
            </a:extLst>
          </p:cNvPr>
          <p:cNvPicPr>
            <a:picLocks noChangeAspect="1"/>
          </p:cNvPicPr>
          <p:nvPr/>
        </p:nvPicPr>
        <p:blipFill>
          <a:blip r:embed="rId3"/>
          <a:stretch>
            <a:fillRect/>
          </a:stretch>
        </p:blipFill>
        <p:spPr>
          <a:xfrm>
            <a:off x="2209800" y="1177476"/>
            <a:ext cx="7772400" cy="5073552"/>
          </a:xfrm>
          <a:prstGeom prst="rect">
            <a:avLst/>
          </a:prstGeom>
        </p:spPr>
      </p:pic>
    </p:spTree>
    <p:extLst>
      <p:ext uri="{BB962C8B-B14F-4D97-AF65-F5344CB8AC3E}">
        <p14:creationId xmlns:p14="http://schemas.microsoft.com/office/powerpoint/2010/main" val="16036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(4)</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6" name="Picture 5">
            <a:extLst>
              <a:ext uri="{FF2B5EF4-FFF2-40B4-BE49-F238E27FC236}">
                <a16:creationId xmlns:a16="http://schemas.microsoft.com/office/drawing/2014/main" id="{ABCCE4E1-3573-C8D7-083D-74A3965CF20C}"/>
              </a:ext>
            </a:extLst>
          </p:cNvPr>
          <p:cNvPicPr>
            <a:picLocks noChangeAspect="1"/>
          </p:cNvPicPr>
          <p:nvPr/>
        </p:nvPicPr>
        <p:blipFill>
          <a:blip r:embed="rId3"/>
          <a:stretch>
            <a:fillRect/>
          </a:stretch>
        </p:blipFill>
        <p:spPr>
          <a:xfrm>
            <a:off x="2209800" y="1177476"/>
            <a:ext cx="7772400" cy="5073552"/>
          </a:xfrm>
          <a:prstGeom prst="rect">
            <a:avLst/>
          </a:prstGeom>
        </p:spPr>
      </p:pic>
    </p:spTree>
    <p:extLst>
      <p:ext uri="{BB962C8B-B14F-4D97-AF65-F5344CB8AC3E}">
        <p14:creationId xmlns:p14="http://schemas.microsoft.com/office/powerpoint/2010/main" val="219824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Algorithms</a:t>
            </a:r>
            <a:endParaRPr lang="en-US" sz="3200" dirty="0"/>
          </a:p>
        </p:txBody>
      </p:sp>
    </p:spTree>
    <p:extLst>
      <p:ext uri="{BB962C8B-B14F-4D97-AF65-F5344CB8AC3E}">
        <p14:creationId xmlns:p14="http://schemas.microsoft.com/office/powerpoint/2010/main" val="314318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Tree>
    <p:extLst>
      <p:ext uri="{BB962C8B-B14F-4D97-AF65-F5344CB8AC3E}">
        <p14:creationId xmlns:p14="http://schemas.microsoft.com/office/powerpoint/2010/main" val="3896947061"/>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A212E"/>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1498</Words>
  <Application>Microsoft Macintosh PowerPoint</Application>
  <PresentationFormat>Widescreen</PresentationFormat>
  <Paragraphs>120</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Avenir Next LT Pro</vt:lpstr>
      <vt:lpstr>Calibri</vt:lpstr>
      <vt:lpstr>Helvetica</vt:lpstr>
      <vt:lpstr>Roboto</vt:lpstr>
      <vt:lpstr>Sitka Banner</vt:lpstr>
      <vt:lpstr>HeadlinesVTI</vt:lpstr>
      <vt:lpstr>Exploratory Data Analysis and Prediction  on Heart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Prediction  on Heart Attack</dc:title>
  <dc:creator>Xiaoxiao He</dc:creator>
  <cp:lastModifiedBy>Xiaoxiao He</cp:lastModifiedBy>
  <cp:revision>17</cp:revision>
  <dcterms:created xsi:type="dcterms:W3CDTF">2023-11-15T15:31:36Z</dcterms:created>
  <dcterms:modified xsi:type="dcterms:W3CDTF">2023-11-15T21:25:23Z</dcterms:modified>
</cp:coreProperties>
</file>